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268" r:id="rId6"/>
    <p:sldId id="269" r:id="rId7"/>
    <p:sldId id="270" r:id="rId8"/>
    <p:sldId id="271" r:id="rId9"/>
    <p:sldId id="272" r:id="rId10"/>
    <p:sldId id="262" r:id="rId11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226" autoAdjust="0"/>
  </p:normalViewPr>
  <p:slideViewPr>
    <p:cSldViewPr snapToGrid="0">
      <p:cViewPr varScale="1">
        <p:scale>
          <a:sx n="67" d="100"/>
          <a:sy n="67" d="100"/>
        </p:scale>
        <p:origin x="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A2B0A8C-8A53-47B4-87FE-FD79F4450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FD2F75-4723-4D19-A015-F710FC1819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3538F-2982-46F2-A990-44797FC6FAAC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6006D7-62CB-4D89-BF31-E9DAAA66EC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05524A-0755-493F-86EA-B64E8BCEAC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E67EF-1F22-479A-A30D-ECB88629FB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08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E0F5-9CEC-4A9B-99CB-234ED36F092B}" type="datetimeFigureOut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09DD-49B9-4AED-B9AE-7CD4AE12A89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58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2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81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 6" title="círculo festoneado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125BFA2B-6C97-4274-9B25-DC9FD34D54F9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Rectángulo 12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14B999-2564-4963-94EE-ADD2E7066A39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551CF8-631D-4B47-AA5C-F99AC1E2F82F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67396-6ED7-4972-8F6C-17988EB6F464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6AE8780-DE7D-4E83-9280-17932B0D9AF8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grpSp>
        <p:nvGrpSpPr>
          <p:cNvPr id="7" name="Grupo 6" title="borde izquierdo festoneado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a libre 6" title="borde izquierdo festoneado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a libre 11" title="festón izquierdo en líne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C6ADA7-B5C6-4479-BCA8-9D6C53FF986F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D6DDF3-0870-49B4-A975-1177E6451243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D2E76-06C8-485F-897F-084AC2373803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193613-DC2C-4AC9-86FE-2526792A8FB3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 11" title="forma de fondo de festoneado derecho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3A243A79-D3F7-4E03-8A3D-562B962C8110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Rectángulo 7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Forma libre 11" title="forma de fondo de festoneado derecho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ángulo 11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2CC2DD58-C88F-495D-ABDF-408550770A73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C479BF8-5CD6-4FD5-956A-091F0350A070}" type="datetime1">
              <a:rPr lang="es-ES" noProof="0" smtClean="0"/>
              <a:t>21/10/2020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Forma libre 6" title="Borde izquierdo festoneado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ángulo 11" title="borde derecho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846" y="954923"/>
            <a:ext cx="6339840" cy="4656552"/>
          </a:xfrm>
        </p:spPr>
        <p:txBody>
          <a:bodyPr rtlCol="0">
            <a:normAutofit/>
          </a:bodyPr>
          <a:lstStyle/>
          <a:p>
            <a:pPr rtl="0"/>
            <a:r>
              <a:rPr lang="es-ES" sz="6000" dirty="0"/>
              <a:t>UÑAS PROFESIONALES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43157" y="5611476"/>
            <a:ext cx="5877385" cy="802992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INSTITUTO IBCE</a:t>
            </a:r>
          </a:p>
        </p:txBody>
      </p:sp>
      <p:sp>
        <p:nvSpPr>
          <p:cNvPr id="40" name="Forma libre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210C82-E290-426B-BA77-3EDB3C1D4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5" r="42300"/>
          <a:stretch/>
        </p:blipFill>
        <p:spPr>
          <a:xfrm>
            <a:off x="7163698" y="357472"/>
            <a:ext cx="4876800" cy="6143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52CE3A-BE05-48C5-A603-CB3A1F238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31" y="547834"/>
            <a:ext cx="1991139" cy="199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BA4A2E-EED6-428B-8FD1-83B9647F6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17" y="596348"/>
            <a:ext cx="9342783" cy="2673917"/>
          </a:xfrm>
        </p:spPr>
        <p:txBody>
          <a:bodyPr>
            <a:noAutofit/>
          </a:bodyPr>
          <a:lstStyle/>
          <a:p>
            <a:r>
              <a:rPr lang="es-MX" sz="1600" b="0" dirty="0"/>
              <a:t>La uña, es una lámina plana y saliente que recubre y da protección a la masa de los dedos. Esta lamina formada por varias capas de queratina, descansa sobre el lecho epidérmico y tiene 4 bordes: 2 bordes laterales que se insertan en los surcos laterales donde se encuentran las dobladuras epidérmicas. -El borde distal que acaba en la orilla libre de la uña y la línea amarilla formada por la sustancia cornea plantar que marca el principio del borde libre y en el borde proximal, debajo del repliegue de la epidermis encontramos la matriz proliferante zona de origen y producción de la uña. Esta zona es fácilmente diferenciable por su color rosa más blanquecino debido a su mayor grosor y lleva el nombre de lúnula. El repliegue </a:t>
            </a:r>
            <a:r>
              <a:rPr lang="es-MX" sz="1600" b="0" dirty="0" err="1"/>
              <a:t>cutaneo</a:t>
            </a:r>
            <a:r>
              <a:rPr lang="es-MX" sz="1600" b="0" dirty="0"/>
              <a:t> denominado ungueal posee dos caras: una dorsal y otra ventral. Las capas corneas de ambas caras forman una expansión llamada cutícula y tiene como función proteger la uña. Las uñas son una subespecialización de la piel, en concreto de la epidermis, de hecho comparte con ella su principal componente: la queratina, la principal diferencia entre la epidermis y la uña es el porcentaje de agua, la primera contiene un 85% y la uña tan solo un 12%.</a:t>
            </a:r>
            <a:endParaRPr lang="es-EC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BC9E55-06D9-4B6A-8723-8B24BC34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9" y="2274695"/>
            <a:ext cx="1991139" cy="199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718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E91B98-B937-4B23-AACD-069F83A12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95325"/>
            <a:ext cx="7620000" cy="54673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E878D8-2931-45C0-A0CC-C80B351EE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87" y="4866861"/>
            <a:ext cx="1991139" cy="199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73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5FDE7DC-4BD1-424C-A8CB-F803BACF68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7231" y="99391"/>
            <a:ext cx="4476974" cy="3329609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D89F4111-FD98-4AC2-806A-B6C047FD61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32034" y="99391"/>
            <a:ext cx="2837208" cy="364783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E4CFFE-0B08-452E-8D15-A0F67F850C43}"/>
              </a:ext>
            </a:extLst>
          </p:cNvPr>
          <p:cNvSpPr/>
          <p:nvPr/>
        </p:nvSpPr>
        <p:spPr>
          <a:xfrm>
            <a:off x="1067231" y="360733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A. Matriz proliferante</a:t>
            </a:r>
          </a:p>
          <a:p>
            <a:r>
              <a:rPr lang="es-EC" dirty="0"/>
              <a:t>B. Surco ungueal</a:t>
            </a:r>
          </a:p>
          <a:p>
            <a:r>
              <a:rPr lang="es-EC" dirty="0"/>
              <a:t>C. Cara dorsal</a:t>
            </a:r>
          </a:p>
          <a:p>
            <a:r>
              <a:rPr lang="es-EC" dirty="0"/>
              <a:t>D. Cara ventral</a:t>
            </a:r>
          </a:p>
          <a:p>
            <a:r>
              <a:rPr lang="es-EC" dirty="0"/>
              <a:t>E. Eponiquio</a:t>
            </a:r>
          </a:p>
          <a:p>
            <a:r>
              <a:rPr lang="es-EC" dirty="0"/>
              <a:t>F. Cutícula</a:t>
            </a:r>
          </a:p>
          <a:p>
            <a:r>
              <a:rPr lang="es-EC" dirty="0"/>
              <a:t>G. Lámina ungueal</a:t>
            </a:r>
          </a:p>
          <a:p>
            <a:r>
              <a:rPr lang="es-EC" dirty="0"/>
              <a:t>H. Sustancia córnea plantar</a:t>
            </a:r>
          </a:p>
          <a:p>
            <a:r>
              <a:rPr lang="es-EC" dirty="0"/>
              <a:t>I. Lecho ungueal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3094645-C3C0-46AE-B273-63B45295FD84}"/>
              </a:ext>
            </a:extLst>
          </p:cNvPr>
          <p:cNvSpPr/>
          <p:nvPr/>
        </p:nvSpPr>
        <p:spPr>
          <a:xfrm>
            <a:off x="7163231" y="41340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1.Borde de la uña</a:t>
            </a:r>
          </a:p>
          <a:p>
            <a:r>
              <a:rPr lang="es-EC" dirty="0"/>
              <a:t>2.Línea amarilla</a:t>
            </a:r>
          </a:p>
          <a:p>
            <a:r>
              <a:rPr lang="es-EC" dirty="0"/>
              <a:t>3.Borde lateral</a:t>
            </a:r>
          </a:p>
          <a:p>
            <a:r>
              <a:rPr lang="es-EC" dirty="0"/>
              <a:t>4.Lámina ungueal</a:t>
            </a:r>
          </a:p>
          <a:p>
            <a:r>
              <a:rPr lang="es-EC" dirty="0"/>
              <a:t>5.Lúnula</a:t>
            </a:r>
          </a:p>
          <a:p>
            <a:r>
              <a:rPr lang="es-EC" dirty="0"/>
              <a:t>6.Cutícula</a:t>
            </a:r>
          </a:p>
          <a:p>
            <a:r>
              <a:rPr lang="es-EC" dirty="0"/>
              <a:t>7.Eponiquio</a:t>
            </a:r>
          </a:p>
          <a:p>
            <a:r>
              <a:rPr lang="es-EC" dirty="0"/>
              <a:t>8.Repliegue dorso ungueal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1691C7-A9F8-4BBD-9FD4-4B86E1C27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635" y="4091144"/>
            <a:ext cx="1991139" cy="199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467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8AE43-624B-45C9-84CA-B6083087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Estructura de protección</a:t>
            </a: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6BACA-77FF-4BAA-B950-6FB864CEF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734" y="1128451"/>
            <a:ext cx="4800600" cy="3619500"/>
          </a:xfrm>
        </p:spPr>
        <p:txBody>
          <a:bodyPr>
            <a:normAutofit fontScale="25000" lnSpcReduction="20000"/>
          </a:bodyPr>
          <a:lstStyle/>
          <a:p>
            <a:r>
              <a:rPr lang="es-MX" sz="8000" b="1" dirty="0"/>
              <a:t>La capa superficial</a:t>
            </a:r>
            <a:r>
              <a:rPr lang="es-MX" sz="8000" dirty="0"/>
              <a:t> formada por la desvitalización de células que provienen de la matriz </a:t>
            </a:r>
            <a:r>
              <a:rPr lang="es-MX" sz="8000" dirty="0" err="1"/>
              <a:t>proliferante.Estas</a:t>
            </a:r>
            <a:r>
              <a:rPr lang="es-MX" sz="8000" dirty="0"/>
              <a:t> células pierden su </a:t>
            </a:r>
            <a:r>
              <a:rPr lang="es-MX" sz="8000" dirty="0" err="1"/>
              <a:t>nucleo</a:t>
            </a:r>
            <a:r>
              <a:rPr lang="es-MX" sz="8000" dirty="0"/>
              <a:t> y acumulan material proteico fibroso como queratinas que forman la trama fibrosa y otros materiales </a:t>
            </a:r>
            <a:r>
              <a:rPr lang="es-MX" sz="8000" dirty="0" err="1"/>
              <a:t>interfibrosos</a:t>
            </a:r>
            <a:r>
              <a:rPr lang="es-MX" sz="8000" dirty="0"/>
              <a:t> amorfos.</a:t>
            </a:r>
          </a:p>
          <a:p>
            <a:br>
              <a:rPr lang="es-MX" sz="8000" dirty="0"/>
            </a:br>
            <a:br>
              <a:rPr lang="es-MX" sz="8000" dirty="0"/>
            </a:br>
            <a:r>
              <a:rPr lang="es-MX" sz="8000" b="1" dirty="0"/>
              <a:t>La capa intermedia</a:t>
            </a:r>
            <a:r>
              <a:rPr lang="es-MX" sz="8000" dirty="0"/>
              <a:t> es la más gruesa, y tiene el mismo origen que la capa superficial pero con células vivas muy unidas entre ellas y una densidad menor de fibras queratinizadas.</a:t>
            </a:r>
          </a:p>
          <a:p>
            <a:endParaRPr lang="es-EC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1E4730-96CC-47B3-A5A4-666F25D93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913" y="1619250"/>
            <a:ext cx="6054761" cy="3619500"/>
          </a:xfrm>
        </p:spPr>
        <p:txBody>
          <a:bodyPr>
            <a:normAutofit fontScale="25000" lnSpcReduction="20000"/>
          </a:bodyPr>
          <a:lstStyle/>
          <a:p>
            <a:r>
              <a:rPr lang="es-MX" sz="6400" b="1" dirty="0"/>
              <a:t>La capa profunda</a:t>
            </a:r>
            <a:r>
              <a:rPr lang="es-MX" sz="6400" dirty="0"/>
              <a:t> finalmente, son solo dos capas de células que provienen del lecho epidérmico.</a:t>
            </a:r>
            <a:br>
              <a:rPr lang="es-MX" sz="6400" dirty="0"/>
            </a:br>
            <a:br>
              <a:rPr lang="es-MX" sz="6400" dirty="0"/>
            </a:br>
            <a:r>
              <a:rPr lang="es-MX" sz="6400" b="1" dirty="0"/>
              <a:t>Crecimiento</a:t>
            </a:r>
            <a:endParaRPr lang="es-MX" sz="6400" dirty="0"/>
          </a:p>
          <a:p>
            <a:r>
              <a:rPr lang="es-MX" sz="6400" dirty="0"/>
              <a:t>El crecimiento de la uña es longitudinal, es decir que las células nacen de la matriz proliferativa y desaparecen cuando nos cortamos las uñas. La uñas de los dedos de la mano crecen aproximativamente a 0,1mm al día. Este crecimiento correspondería a la edad adulta ya que en la infancia es algo mayor 0,15mm al día, y en la tercera edad </a:t>
            </a:r>
            <a:r>
              <a:rPr lang="es-MX" sz="6400" dirty="0" err="1"/>
              <a:t>diminuye</a:t>
            </a:r>
            <a:r>
              <a:rPr lang="es-MX" sz="6400" dirty="0"/>
              <a:t> un poco 0,06mm al día. Las Uñas de los dedos de los pies crecen entre un tercio y un cuarto mas lentamente. Con lo que recuperar una uña de los dedos tarda entre cinco y seis meses y una de los pies entre 15 y 18 meses. Durante la infancia las uñas son flexibles, transparentes, de superficie lisa y convexa. En los adultos, la uña es mas dura y resistente apreciándose siempre la presencia de lúnula. En la senectud, la uña pierde brillo, se vuelve opaca, grisácea, frágil, y la lúnula tiende a desaparecer. Una uña sana tiene una forma ovalada es lisa y con un color parcialmente rosado. Este color rosado es debido a la gran vascularización que existe en el lecho epidérmico y a las características transparentes de la uña. La uña pues, tanto por su color como por sus distintas formas constituye un espejo de nuestro estado de salud.</a:t>
            </a:r>
          </a:p>
          <a:p>
            <a:br>
              <a:rPr lang="es-MX" dirty="0"/>
            </a:b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90CB26-D678-4183-AAA9-AF7F24CE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774" y="4866861"/>
            <a:ext cx="1991139" cy="199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38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01ED5E8-EDF7-418E-A527-D3D5E179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301" y="1151450"/>
            <a:ext cx="4147397" cy="4209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CEEF0E1-18A9-4A3C-9D27-9CBD58A0A91B}"/>
              </a:ext>
            </a:extLst>
          </p:cNvPr>
          <p:cNvSpPr/>
          <p:nvPr/>
        </p:nvSpPr>
        <p:spPr>
          <a:xfrm>
            <a:off x="543339" y="3784290"/>
            <a:ext cx="3246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- Lima 100/100: Sólo utilízala en uñas acrílicas.</a:t>
            </a:r>
          </a:p>
          <a:p>
            <a:r>
              <a:rPr lang="es-MX" dirty="0"/>
              <a:t>- Lima 150/150: Sólo utilízala en uñas de gel, </a:t>
            </a:r>
            <a:r>
              <a:rPr lang="es-MX" dirty="0" err="1"/>
              <a:t>tips</a:t>
            </a:r>
            <a:r>
              <a:rPr lang="es-MX" dirty="0"/>
              <a:t>(extensiones) y área de cutícula en uña artificial.</a:t>
            </a:r>
          </a:p>
          <a:p>
            <a:r>
              <a:rPr lang="es-MX" dirty="0"/>
              <a:t>- Lima 180/180: Sólo para uña natural.</a:t>
            </a:r>
          </a:p>
          <a:p>
            <a:r>
              <a:rPr lang="es-MX" dirty="0"/>
              <a:t>- Lima </a:t>
            </a:r>
            <a:r>
              <a:rPr lang="es-MX" dirty="0" err="1"/>
              <a:t>Sponge</a:t>
            </a:r>
            <a:r>
              <a:rPr lang="es-MX" dirty="0"/>
              <a:t>: Pulen y quitan asperezas y/o rayaduras de limados anteriores.</a:t>
            </a:r>
            <a:endParaRPr lang="es-EC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E0CE7B3-886E-44F3-A1CD-9FDA5A7F8599}"/>
              </a:ext>
            </a:extLst>
          </p:cNvPr>
          <p:cNvSpPr/>
          <p:nvPr/>
        </p:nvSpPr>
        <p:spPr>
          <a:xfrm>
            <a:off x="4306956" y="3254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USO DE CORRECTO DE LAS LIMAS</a:t>
            </a:r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F386A1-59E6-49EB-8F7D-B186C9E86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896" y="949478"/>
            <a:ext cx="1991139" cy="199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486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ángulo 9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/>
          </a:p>
        </p:txBody>
      </p:sp>
      <p:sp>
        <p:nvSpPr>
          <p:cNvPr id="12" name="Forma libre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687682-14E6-478D-9035-A24DB1E0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490143" cy="4339177"/>
          </a:xfrm>
        </p:spPr>
        <p:txBody>
          <a:bodyPr rtlCol="0">
            <a:normAutofit/>
          </a:bodyPr>
          <a:lstStyle/>
          <a:p>
            <a:pPr rtl="0"/>
            <a:r>
              <a:rPr lang="es-ES" sz="6000" dirty="0">
                <a:solidFill>
                  <a:srgbClr val="2A1A00"/>
                </a:solidFill>
              </a:rPr>
              <a:t>INSTITUTO</a:t>
            </a:r>
            <a:br>
              <a:rPr lang="es-ES" sz="6000" dirty="0">
                <a:solidFill>
                  <a:srgbClr val="2A1A00"/>
                </a:solidFill>
              </a:rPr>
            </a:br>
            <a:r>
              <a:rPr lang="es-ES" sz="6000" dirty="0">
                <a:solidFill>
                  <a:srgbClr val="2A1A00"/>
                </a:solidFill>
              </a:rPr>
              <a:t>IBCE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8E4FA7-F992-460B-84B9-C41D85318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rtlCol="0" anchor="ctr">
            <a:normAutofit/>
          </a:bodyPr>
          <a:lstStyle/>
          <a:p>
            <a:pPr algn="l" rtl="0"/>
            <a:r>
              <a:rPr lang="es-E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IBCEECUADOR@GMAIL.COM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83CD72-58C2-42FD-96B1-FB287341D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345" y="1883258"/>
            <a:ext cx="3703154" cy="3703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</p:sld>
</file>

<file path=ppt/theme/theme1.xml><?xml version="1.0" encoding="utf-8"?>
<a:theme xmlns:a="http://schemas.openxmlformats.org/drawingml/2006/main" name="Insigni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3B9E78-595F-41AA-B8FF-1657B24A64F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Insignia de guardería</Template>
  <TotalTime>0</TotalTime>
  <Words>377</Words>
  <Application>Microsoft Office PowerPoint</Application>
  <PresentationFormat>Panorámica</PresentationFormat>
  <Paragraphs>35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Impact</vt:lpstr>
      <vt:lpstr>Insignia</vt:lpstr>
      <vt:lpstr>UÑAS PROFESIONALES</vt:lpstr>
      <vt:lpstr>Presentación de PowerPoint</vt:lpstr>
      <vt:lpstr>Presentación de PowerPoint</vt:lpstr>
      <vt:lpstr>Presentación de PowerPoint</vt:lpstr>
      <vt:lpstr>Estructura de protección    </vt:lpstr>
      <vt:lpstr>Presentación de PowerPoint</vt:lpstr>
      <vt:lpstr>INSTITUTO IBCE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2020-10-21T17:32:58Z</dcterms:created>
  <dcterms:modified xsi:type="dcterms:W3CDTF">2020-10-22T02:32:57Z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